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2" r:id="rId2"/>
    <p:sldId id="273" r:id="rId3"/>
    <p:sldId id="274" r:id="rId4"/>
    <p:sldId id="275" r:id="rId5"/>
    <p:sldId id="276" r:id="rId6"/>
    <p:sldId id="285" r:id="rId7"/>
    <p:sldId id="277" r:id="rId8"/>
    <p:sldId id="284" r:id="rId9"/>
    <p:sldId id="278" r:id="rId10"/>
    <p:sldId id="279" r:id="rId11"/>
    <p:sldId id="280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7/27/2019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7/27/2019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7/27/2019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7/27/2019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7/27/2019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7/27/2019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7/27/2019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7/27/2019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9923" y="1504951"/>
            <a:ext cx="10468864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Do I Search For a Book in Destiny?</a:t>
            </a:r>
            <a:br>
              <a:rPr lang="en-US" dirty="0"/>
            </a:br>
            <a:r>
              <a:rPr lang="en-US" sz="4400" dirty="0"/>
              <a:t>For Elementary Students</a:t>
            </a:r>
            <a:br>
              <a:rPr lang="en-US" sz="4400" dirty="0"/>
            </a:br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379090-6CE1-4754-954F-21DC50C0B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67" y="3393347"/>
            <a:ext cx="3254055" cy="19172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B3DE31-81D6-45B8-A35A-606DC5E9D293}"/>
              </a:ext>
            </a:extLst>
          </p:cNvPr>
          <p:cNvSpPr txBox="1"/>
          <p:nvPr/>
        </p:nvSpPr>
        <p:spPr>
          <a:xfrm>
            <a:off x="4379053" y="5721292"/>
            <a:ext cx="27599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Julie Papperman</a:t>
            </a: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64639"/>
            <a:ext cx="10972800" cy="1143000"/>
          </a:xfrm>
        </p:spPr>
        <p:txBody>
          <a:bodyPr/>
          <a:lstStyle/>
          <a:p>
            <a:r>
              <a:rPr lang="en-US" dirty="0"/>
              <a:t>Doing a Subject Search in Destiny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07639"/>
            <a:ext cx="10972800" cy="4616961"/>
          </a:xfrm>
        </p:spPr>
        <p:txBody>
          <a:bodyPr>
            <a:normAutofit/>
          </a:bodyPr>
          <a:lstStyle/>
          <a:p>
            <a:pPr lvl="5"/>
            <a:r>
              <a:rPr lang="en-US" sz="2400" dirty="0"/>
              <a:t>To do a subject search in Destiny: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6B7F7A-9C82-4C96-98A8-531E030B1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80" y="2739934"/>
            <a:ext cx="10461675" cy="387879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A4F1286-9C80-4AEB-A5B1-5AA1300343F9}"/>
              </a:ext>
            </a:extLst>
          </p:cNvPr>
          <p:cNvSpPr/>
          <p:nvPr/>
        </p:nvSpPr>
        <p:spPr>
          <a:xfrm>
            <a:off x="3790723" y="2681976"/>
            <a:ext cx="620785" cy="3103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24F693-EFBC-426B-830D-23325B14FAC6}"/>
              </a:ext>
            </a:extLst>
          </p:cNvPr>
          <p:cNvSpPr/>
          <p:nvPr/>
        </p:nvSpPr>
        <p:spPr>
          <a:xfrm>
            <a:off x="10901150" y="2668334"/>
            <a:ext cx="620785" cy="3103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A55A7C13-6EE2-4B40-87F1-A274208B3C50}"/>
              </a:ext>
            </a:extLst>
          </p:cNvPr>
          <p:cNvSpPr/>
          <p:nvPr/>
        </p:nvSpPr>
        <p:spPr>
          <a:xfrm rot="8722544">
            <a:off x="2488443" y="3318548"/>
            <a:ext cx="1342033" cy="207260"/>
          </a:xfrm>
          <a:prstGeom prst="leftArrow">
            <a:avLst>
              <a:gd name="adj1" fmla="val 50000"/>
              <a:gd name="adj2" fmla="val 66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7D389F-2CE3-4D85-AB49-CA59DC19AFEF}"/>
              </a:ext>
            </a:extLst>
          </p:cNvPr>
          <p:cNvSpPr/>
          <p:nvPr/>
        </p:nvSpPr>
        <p:spPr>
          <a:xfrm>
            <a:off x="1118348" y="3140364"/>
            <a:ext cx="1399008" cy="15315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BD90C2-603A-4357-A596-6992A9838751}"/>
              </a:ext>
            </a:extLst>
          </p:cNvPr>
          <p:cNvSpPr txBox="1"/>
          <p:nvPr/>
        </p:nvSpPr>
        <p:spPr>
          <a:xfrm>
            <a:off x="1214685" y="3288557"/>
            <a:ext cx="141762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Type the subject word in the search bar.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A308DA-1841-4557-8AC1-CEDD7B82BCA7}"/>
              </a:ext>
            </a:extLst>
          </p:cNvPr>
          <p:cNvSpPr/>
          <p:nvPr/>
        </p:nvSpPr>
        <p:spPr>
          <a:xfrm>
            <a:off x="8274166" y="3037512"/>
            <a:ext cx="1499614" cy="15838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8D1891-6F7C-4CF6-B657-6758E22C1712}"/>
              </a:ext>
            </a:extLst>
          </p:cNvPr>
          <p:cNvSpPr txBox="1"/>
          <p:nvPr/>
        </p:nvSpPr>
        <p:spPr>
          <a:xfrm>
            <a:off x="8373075" y="3222898"/>
            <a:ext cx="163061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on the arrow to bring down the menu.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7A060A8C-4467-42D8-A7F5-F1B611C14922}"/>
              </a:ext>
            </a:extLst>
          </p:cNvPr>
          <p:cNvSpPr/>
          <p:nvPr/>
        </p:nvSpPr>
        <p:spPr>
          <a:xfrm rot="8722544">
            <a:off x="9758971" y="3143373"/>
            <a:ext cx="1012174" cy="218293"/>
          </a:xfrm>
          <a:prstGeom prst="leftArrow">
            <a:avLst>
              <a:gd name="adj1" fmla="val 50000"/>
              <a:gd name="adj2" fmla="val 66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CDDE66DC-084C-4C7B-8068-503EFFD81F75}"/>
              </a:ext>
            </a:extLst>
          </p:cNvPr>
          <p:cNvSpPr/>
          <p:nvPr/>
        </p:nvSpPr>
        <p:spPr>
          <a:xfrm>
            <a:off x="109745" y="2332690"/>
            <a:ext cx="1124125" cy="11430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3E9E440F-D0B3-49DD-8AB1-AC49FDE2F026}"/>
              </a:ext>
            </a:extLst>
          </p:cNvPr>
          <p:cNvSpPr/>
          <p:nvPr/>
        </p:nvSpPr>
        <p:spPr>
          <a:xfrm>
            <a:off x="7265578" y="2303648"/>
            <a:ext cx="1124125" cy="11430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5F4696-CBAF-4348-85F9-87E6BD51ECFE}"/>
              </a:ext>
            </a:extLst>
          </p:cNvPr>
          <p:cNvSpPr txBox="1"/>
          <p:nvPr/>
        </p:nvSpPr>
        <p:spPr>
          <a:xfrm>
            <a:off x="329272" y="2681976"/>
            <a:ext cx="710267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4E6C40-FB0F-4D20-9259-F3C57EF9D565}"/>
              </a:ext>
            </a:extLst>
          </p:cNvPr>
          <p:cNvSpPr txBox="1"/>
          <p:nvPr/>
        </p:nvSpPr>
        <p:spPr>
          <a:xfrm>
            <a:off x="7475507" y="2642226"/>
            <a:ext cx="710267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BDC9DC-4C1F-402E-ABDB-624BBAEC04DD}"/>
              </a:ext>
            </a:extLst>
          </p:cNvPr>
          <p:cNvSpPr/>
          <p:nvPr/>
        </p:nvSpPr>
        <p:spPr>
          <a:xfrm>
            <a:off x="8373075" y="4867965"/>
            <a:ext cx="150711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3E20C692-A200-4E45-8260-CA7149B2C223}"/>
              </a:ext>
            </a:extLst>
          </p:cNvPr>
          <p:cNvSpPr/>
          <p:nvPr/>
        </p:nvSpPr>
        <p:spPr>
          <a:xfrm>
            <a:off x="7100586" y="4314124"/>
            <a:ext cx="1124125" cy="11430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5ECE14-7E34-4F42-8B3D-8B36807F40C7}"/>
              </a:ext>
            </a:extLst>
          </p:cNvPr>
          <p:cNvSpPr txBox="1"/>
          <p:nvPr/>
        </p:nvSpPr>
        <p:spPr>
          <a:xfrm>
            <a:off x="7307514" y="4671366"/>
            <a:ext cx="710267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27F01-E645-4750-9593-85EEF204F25B}"/>
              </a:ext>
            </a:extLst>
          </p:cNvPr>
          <p:cNvSpPr txBox="1"/>
          <p:nvPr/>
        </p:nvSpPr>
        <p:spPr>
          <a:xfrm>
            <a:off x="8517636" y="5000211"/>
            <a:ext cx="1250565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the arrow for Type.</a:t>
            </a:r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2FFF57F8-1140-455D-9DA3-F73575B08130}"/>
              </a:ext>
            </a:extLst>
          </p:cNvPr>
          <p:cNvSpPr/>
          <p:nvPr/>
        </p:nvSpPr>
        <p:spPr>
          <a:xfrm rot="7301646" flipV="1">
            <a:off x="9463549" y="4222059"/>
            <a:ext cx="2197910" cy="228361"/>
          </a:xfrm>
          <a:prstGeom prst="leftArrow">
            <a:avLst>
              <a:gd name="adj1" fmla="val 45931"/>
              <a:gd name="adj2" fmla="val 66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AA57A46-483B-49B4-812B-85230E823DE7}"/>
              </a:ext>
            </a:extLst>
          </p:cNvPr>
          <p:cNvSpPr/>
          <p:nvPr/>
        </p:nvSpPr>
        <p:spPr>
          <a:xfrm>
            <a:off x="10935227" y="3075780"/>
            <a:ext cx="499425" cy="2309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45F02-D7AA-41B8-B522-DD4A66C36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002636"/>
            <a:ext cx="10972800" cy="438912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7DE9CE-60D6-4A89-8E4D-479A84BF3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76" y="1433282"/>
            <a:ext cx="11623122" cy="446089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A85456-79EC-44CF-A376-B6FC7C71D288}"/>
              </a:ext>
            </a:extLst>
          </p:cNvPr>
          <p:cNvSpPr/>
          <p:nvPr/>
        </p:nvSpPr>
        <p:spPr>
          <a:xfrm>
            <a:off x="2700833" y="2774642"/>
            <a:ext cx="620785" cy="3103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3D6C20-3686-4180-9637-6F75AF56490B}"/>
              </a:ext>
            </a:extLst>
          </p:cNvPr>
          <p:cNvSpPr/>
          <p:nvPr/>
        </p:nvSpPr>
        <p:spPr>
          <a:xfrm>
            <a:off x="10477849" y="3612673"/>
            <a:ext cx="620785" cy="3103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E7539-69E0-4417-ABD7-DF82B84A524C}"/>
              </a:ext>
            </a:extLst>
          </p:cNvPr>
          <p:cNvSpPr/>
          <p:nvPr/>
        </p:nvSpPr>
        <p:spPr>
          <a:xfrm>
            <a:off x="521787" y="3131906"/>
            <a:ext cx="1507114" cy="14593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B2476-77DA-4876-B169-F310342F1974}"/>
              </a:ext>
            </a:extLst>
          </p:cNvPr>
          <p:cNvSpPr txBox="1"/>
          <p:nvPr/>
        </p:nvSpPr>
        <p:spPr>
          <a:xfrm>
            <a:off x="676172" y="3270831"/>
            <a:ext cx="1356376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Choose Subject for a subject search.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1715272D-17C2-4C0A-96EB-5AB858644D7C}"/>
              </a:ext>
            </a:extLst>
          </p:cNvPr>
          <p:cNvSpPr/>
          <p:nvPr/>
        </p:nvSpPr>
        <p:spPr>
          <a:xfrm rot="8722544">
            <a:off x="2023300" y="3227836"/>
            <a:ext cx="758861" cy="216822"/>
          </a:xfrm>
          <a:prstGeom prst="leftArrow">
            <a:avLst>
              <a:gd name="adj1" fmla="val 50000"/>
              <a:gd name="adj2" fmla="val 66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E9F57E-81ED-4A65-A2DE-2B93AC1D0088}"/>
              </a:ext>
            </a:extLst>
          </p:cNvPr>
          <p:cNvSpPr/>
          <p:nvPr/>
        </p:nvSpPr>
        <p:spPr>
          <a:xfrm>
            <a:off x="9802243" y="4621430"/>
            <a:ext cx="1507114" cy="11682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C1A4F9-D017-49E6-B9A1-02E5369E9CB7}"/>
              </a:ext>
            </a:extLst>
          </p:cNvPr>
          <p:cNvSpPr txBox="1"/>
          <p:nvPr/>
        </p:nvSpPr>
        <p:spPr>
          <a:xfrm>
            <a:off x="9928076" y="4771704"/>
            <a:ext cx="1356376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the blue search button.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32E2F668-7BAA-4FD6-8901-0FA7A4172422}"/>
              </a:ext>
            </a:extLst>
          </p:cNvPr>
          <p:cNvSpPr/>
          <p:nvPr/>
        </p:nvSpPr>
        <p:spPr>
          <a:xfrm rot="5400000">
            <a:off x="10525484" y="4143834"/>
            <a:ext cx="525514" cy="256828"/>
          </a:xfrm>
          <a:prstGeom prst="leftArrow">
            <a:avLst>
              <a:gd name="adj1" fmla="val 50000"/>
              <a:gd name="adj2" fmla="val 66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0F0800D1-44AA-46EB-8F6D-E5D8D1BB4F93}"/>
              </a:ext>
            </a:extLst>
          </p:cNvPr>
          <p:cNvSpPr/>
          <p:nvPr/>
        </p:nvSpPr>
        <p:spPr>
          <a:xfrm>
            <a:off x="247902" y="1942035"/>
            <a:ext cx="1124125" cy="11430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BDE028-54E6-4C78-92D0-3FE6AC9CEC5B}"/>
              </a:ext>
            </a:extLst>
          </p:cNvPr>
          <p:cNvSpPr txBox="1"/>
          <p:nvPr/>
        </p:nvSpPr>
        <p:spPr>
          <a:xfrm>
            <a:off x="436676" y="2281162"/>
            <a:ext cx="710267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 4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C3B46C4-066F-4A83-A40A-FDBF344A696C}"/>
              </a:ext>
            </a:extLst>
          </p:cNvPr>
          <p:cNvSpPr/>
          <p:nvPr/>
        </p:nvSpPr>
        <p:spPr>
          <a:xfrm>
            <a:off x="8696955" y="3908520"/>
            <a:ext cx="1124125" cy="11430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9D9049-F286-4A3B-8099-D6DDF224D1B4}"/>
              </a:ext>
            </a:extLst>
          </p:cNvPr>
          <p:cNvSpPr txBox="1"/>
          <p:nvPr/>
        </p:nvSpPr>
        <p:spPr>
          <a:xfrm>
            <a:off x="8894466" y="4246148"/>
            <a:ext cx="710267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 5</a:t>
            </a:r>
          </a:p>
        </p:txBody>
      </p:sp>
    </p:spTree>
    <p:extLst>
      <p:ext uri="{BB962C8B-B14F-4D97-AF65-F5344CB8AC3E}">
        <p14:creationId xmlns:p14="http://schemas.microsoft.com/office/powerpoint/2010/main" val="91445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9DFC8-8575-4627-826A-7110B5742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04970"/>
            <a:ext cx="10972800" cy="4389120"/>
          </a:xfrm>
        </p:spPr>
        <p:txBody>
          <a:bodyPr/>
          <a:lstStyle/>
          <a:p>
            <a:r>
              <a:rPr lang="en-US" dirty="0">
                <a:highlight>
                  <a:srgbClr val="00FFFF"/>
                </a:highlight>
              </a:rPr>
              <a:t>Results</a:t>
            </a:r>
            <a:r>
              <a:rPr lang="en-US" dirty="0"/>
              <a:t>: Fewer items showed up with a subject search. There are 11 for cars.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27007-81F0-412A-8988-A394381E76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17" y="2189526"/>
            <a:ext cx="8677128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8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7524-DB7F-4B45-BE78-87368852E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 Search Tips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15381-D25B-4A46-A39E-83551E636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Searching by subject is not always easy. Here are some words to try for certain topics.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077322-81E2-41FA-87AF-DEFA4A09B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951873"/>
              </p:ext>
            </p:extLst>
          </p:nvPr>
        </p:nvGraphicFramePr>
        <p:xfrm>
          <a:off x="1003300" y="2732178"/>
          <a:ext cx="9664700" cy="3779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84600">
                  <a:extLst>
                    <a:ext uri="{9D8B030D-6E8A-4147-A177-3AD203B41FA5}">
                      <a16:colId xmlns:a16="http://schemas.microsoft.com/office/drawing/2014/main" val="1898744347"/>
                    </a:ext>
                  </a:extLst>
                </a:gridCol>
                <a:gridCol w="5880100">
                  <a:extLst>
                    <a:ext uri="{9D8B030D-6E8A-4147-A177-3AD203B41FA5}">
                      <a16:colId xmlns:a16="http://schemas.microsoft.com/office/drawing/2014/main" val="3094953266"/>
                    </a:ext>
                  </a:extLst>
                </a:gridCol>
              </a:tblGrid>
              <a:tr h="329907">
                <a:tc>
                  <a:txBody>
                    <a:bodyPr/>
                    <a:lstStyle/>
                    <a:p>
                      <a:r>
                        <a:rPr lang="en-US" dirty="0"/>
                        <a:t>If you are searching for this topic,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Try this search instead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668917"/>
                  </a:ext>
                </a:extLst>
              </a:tr>
              <a:tr h="329907">
                <a:tc>
                  <a:txBody>
                    <a:bodyPr/>
                    <a:lstStyle/>
                    <a:p>
                      <a:r>
                        <a:rPr lang="en-US" sz="1600" dirty="0"/>
                        <a:t>Sports 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Baltimore Ravens, Dallas Cowboys, New York Yankees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827574"/>
                  </a:ext>
                </a:extLst>
              </a:tr>
              <a:tr h="3299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Tanks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Motor vehicles in war; Automobiles, Military; Vehicles, Military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38310"/>
                  </a:ext>
                </a:extLst>
              </a:tr>
              <a:tr h="329907">
                <a:tc>
                  <a:txBody>
                    <a:bodyPr/>
                    <a:lstStyle/>
                    <a:p>
                      <a:r>
                        <a:rPr lang="en-US" sz="1600" dirty="0"/>
                        <a:t>Indians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American Indians, Indians – Civilizations, Indians of North America, American Aborigines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587387"/>
                  </a:ext>
                </a:extLst>
              </a:tr>
              <a:tr h="329907">
                <a:tc>
                  <a:txBody>
                    <a:bodyPr/>
                    <a:lstStyle/>
                    <a:p>
                      <a:r>
                        <a:rPr lang="en-US" sz="1600" dirty="0"/>
                        <a:t>Cooking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Cookery, Cuisine, Food preparation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24987"/>
                  </a:ext>
                </a:extLst>
              </a:tr>
              <a:tr h="329907">
                <a:tc>
                  <a:txBody>
                    <a:bodyPr/>
                    <a:lstStyle/>
                    <a:p>
                      <a:r>
                        <a:rPr lang="en-US" sz="1600" dirty="0"/>
                        <a:t>Jokes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Joke books, Wit and humor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43785"/>
                  </a:ext>
                </a:extLst>
              </a:tr>
              <a:tr h="329907">
                <a:tc>
                  <a:txBody>
                    <a:bodyPr/>
                    <a:lstStyle/>
                    <a:p>
                      <a:r>
                        <a:rPr lang="en-US" sz="1600" dirty="0"/>
                        <a:t>Video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Pokémon Go, Minecraft, Nintendo video games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378218"/>
                  </a:ext>
                </a:extLst>
              </a:tr>
              <a:tr h="329907">
                <a:tc>
                  <a:txBody>
                    <a:bodyPr/>
                    <a:lstStyle/>
                    <a:p>
                      <a:r>
                        <a:rPr lang="en-US" sz="1600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Cops, Law enforcement officers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471609"/>
                  </a:ext>
                </a:extLst>
              </a:tr>
              <a:tr h="329907">
                <a:tc>
                  <a:txBody>
                    <a:bodyPr/>
                    <a:lstStyle/>
                    <a:p>
                      <a:r>
                        <a:rPr lang="en-US" sz="1600" dirty="0"/>
                        <a:t>Space Travel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Space flight, Rocket flight, Astronautics, Outer space --Exploration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651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0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4D92-7DAA-4C84-A2DF-08032BC5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Enjoy Searching!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4FD3-F0CF-4160-B845-FFDFA3483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any questions, please ask your librarian. She will be glad to help.</a:t>
            </a:r>
          </a:p>
        </p:txBody>
      </p:sp>
      <p:pic>
        <p:nvPicPr>
          <p:cNvPr id="1026" name="Picture 2" descr="Image result for question mark">
            <a:extLst>
              <a:ext uri="{FF2B5EF4-FFF2-40B4-BE49-F238E27FC236}">
                <a16:creationId xmlns:a16="http://schemas.microsoft.com/office/drawing/2014/main" id="{1017D879-9DE8-41F9-8C53-BCB0ED3ED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16" y="2361499"/>
            <a:ext cx="4337110" cy="433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0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Destiny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After you log into </a:t>
            </a:r>
            <a:r>
              <a:rPr lang="en-US" sz="2400" dirty="0" err="1"/>
              <a:t>BCPSOne</a:t>
            </a:r>
            <a:r>
              <a:rPr lang="en-US" sz="2400" dirty="0"/>
              <a:t>, click on Digital Content and then on Destiny.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F2979-2F80-482C-BFD5-DCD43E556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7" y="2820503"/>
            <a:ext cx="4958544" cy="35703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DB6BC7-A5D1-4384-AEC9-0A3DCC7EE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730500"/>
            <a:ext cx="6010768" cy="3615499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72FC15CA-AC24-424B-9E05-38A2A2BC91B8}"/>
              </a:ext>
            </a:extLst>
          </p:cNvPr>
          <p:cNvSpPr/>
          <p:nvPr/>
        </p:nvSpPr>
        <p:spPr>
          <a:xfrm>
            <a:off x="61311" y="2292691"/>
            <a:ext cx="1124125" cy="11430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2D86DC-606E-4DA0-8431-C6C67CE376B2}"/>
              </a:ext>
            </a:extLst>
          </p:cNvPr>
          <p:cNvSpPr/>
          <p:nvPr/>
        </p:nvSpPr>
        <p:spPr>
          <a:xfrm>
            <a:off x="3825380" y="4642663"/>
            <a:ext cx="1040235" cy="3907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D7BA08-F5E8-4FAD-8116-B998805B63DA}"/>
              </a:ext>
            </a:extLst>
          </p:cNvPr>
          <p:cNvSpPr/>
          <p:nvPr/>
        </p:nvSpPr>
        <p:spPr>
          <a:xfrm>
            <a:off x="7274653" y="3640822"/>
            <a:ext cx="1164672" cy="5872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32BDC7-CBD4-47A7-852A-2AAD38BFA575}"/>
              </a:ext>
            </a:extLst>
          </p:cNvPr>
          <p:cNvSpPr txBox="1"/>
          <p:nvPr/>
        </p:nvSpPr>
        <p:spPr>
          <a:xfrm>
            <a:off x="268241" y="2626846"/>
            <a:ext cx="710267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 1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1259481D-BCE9-45E5-8302-34ABAD28AA5A}"/>
              </a:ext>
            </a:extLst>
          </p:cNvPr>
          <p:cNvSpPr/>
          <p:nvPr/>
        </p:nvSpPr>
        <p:spPr>
          <a:xfrm>
            <a:off x="5363258" y="2378512"/>
            <a:ext cx="1124125" cy="11430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A24B65-0B47-4417-BBBE-8A5DA4CE908E}"/>
              </a:ext>
            </a:extLst>
          </p:cNvPr>
          <p:cNvSpPr txBox="1"/>
          <p:nvPr/>
        </p:nvSpPr>
        <p:spPr>
          <a:xfrm>
            <a:off x="5568144" y="2730500"/>
            <a:ext cx="710267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101" y="1012691"/>
            <a:ext cx="10972800" cy="4389120"/>
          </a:xfrm>
        </p:spPr>
        <p:txBody>
          <a:bodyPr/>
          <a:lstStyle/>
          <a:p>
            <a:r>
              <a:rPr lang="en-US" sz="2400" dirty="0"/>
              <a:t>Choose your school from the elementary list. You may need to scroll down to find it.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59D06-F270-43E8-B673-985349730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634" y="1787316"/>
            <a:ext cx="7677959" cy="474692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3924F1-F5A8-44C2-B40E-0232F156C575}"/>
              </a:ext>
            </a:extLst>
          </p:cNvPr>
          <p:cNvSpPr/>
          <p:nvPr/>
        </p:nvSpPr>
        <p:spPr>
          <a:xfrm>
            <a:off x="5195843" y="3307222"/>
            <a:ext cx="1222049" cy="3171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Keyword Search?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keyword search looks for the word you type in any place on the book’s record.</a:t>
            </a:r>
          </a:p>
          <a:p>
            <a:r>
              <a:rPr lang="en-US" dirty="0"/>
              <a:t>Use a keyword search when you don’t know much about the topic you are looking for. </a:t>
            </a:r>
          </a:p>
          <a:p>
            <a:r>
              <a:rPr lang="en-US" dirty="0"/>
              <a:t>When you do a keyword search, you might get many results or you might get few results.</a:t>
            </a:r>
          </a:p>
        </p:txBody>
      </p:sp>
      <p:pic>
        <p:nvPicPr>
          <p:cNvPr id="1026" name="Picture 2" descr="Image result for key">
            <a:extLst>
              <a:ext uri="{FF2B5EF4-FFF2-40B4-BE49-F238E27FC236}">
                <a16:creationId xmlns:a16="http://schemas.microsoft.com/office/drawing/2014/main" id="{395F67D9-6C36-4A8C-ABF5-68283C03F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111" y="969562"/>
            <a:ext cx="2091654" cy="87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a Keyword Search in Destiny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search bar at the top is set to do a keyword search.</a:t>
            </a:r>
          </a:p>
          <a:p>
            <a:r>
              <a:rPr lang="en-US" sz="2400" dirty="0"/>
              <a:t>Type in the word you want to search.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1750D-BA21-457D-913F-B412DE217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20" y="2810565"/>
            <a:ext cx="10178642" cy="385570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AA2B36-434C-45B2-BECF-9406C18D054F}"/>
              </a:ext>
            </a:extLst>
          </p:cNvPr>
          <p:cNvSpPr/>
          <p:nvPr/>
        </p:nvSpPr>
        <p:spPr>
          <a:xfrm>
            <a:off x="2695924" y="2879384"/>
            <a:ext cx="7513478" cy="3171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FC46B-CD0D-4D67-BB15-F06483D01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5680"/>
            <a:ext cx="10972800" cy="4389120"/>
          </a:xfrm>
        </p:spPr>
        <p:txBody>
          <a:bodyPr/>
          <a:lstStyle/>
          <a:p>
            <a:r>
              <a:rPr lang="en-US" dirty="0"/>
              <a:t>Other words that have the same letters show below as you type. This will help if you are unsure of how to spell the word.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7C235-8F92-4270-B51B-AE305E51F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9" y="2127013"/>
            <a:ext cx="10379978" cy="415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6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033780"/>
            <a:ext cx="10972800" cy="5303520"/>
          </a:xfrm>
        </p:spPr>
        <p:txBody>
          <a:bodyPr>
            <a:normAutofit/>
          </a:bodyPr>
          <a:lstStyle/>
          <a:p>
            <a:r>
              <a:rPr lang="en-US" sz="2400" dirty="0"/>
              <a:t>After typing in your word, Destiny will show you what the library has about your topic. Cars is the example shown. </a:t>
            </a:r>
          </a:p>
          <a:p>
            <a:r>
              <a:rPr lang="en-US" sz="2400" dirty="0"/>
              <a:t>You can choose to look for books, eBooks, or databases about cars.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B43837-DAC8-4721-A94B-BF1F18B3E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59" y="2354031"/>
            <a:ext cx="8843996" cy="425649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EEED2F5-7F73-43CC-A05C-18A850A63358}"/>
              </a:ext>
            </a:extLst>
          </p:cNvPr>
          <p:cNvSpPr/>
          <p:nvPr/>
        </p:nvSpPr>
        <p:spPr>
          <a:xfrm>
            <a:off x="5285063" y="3330429"/>
            <a:ext cx="1023457" cy="3020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7A70D1-86AB-4A0B-9DDC-CC52FFD521FE}"/>
              </a:ext>
            </a:extLst>
          </p:cNvPr>
          <p:cNvSpPr/>
          <p:nvPr/>
        </p:nvSpPr>
        <p:spPr>
          <a:xfrm>
            <a:off x="5285063" y="4482278"/>
            <a:ext cx="1023457" cy="3020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B89E409-87AF-4020-B410-0AFD1D4DF970}"/>
              </a:ext>
            </a:extLst>
          </p:cNvPr>
          <p:cNvSpPr/>
          <p:nvPr/>
        </p:nvSpPr>
        <p:spPr>
          <a:xfrm>
            <a:off x="5285063" y="5802529"/>
            <a:ext cx="1023457" cy="3020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F94B80-A246-43F0-B8BD-3686996EC0A3}"/>
              </a:ext>
            </a:extLst>
          </p:cNvPr>
          <p:cNvSpPr txBox="1"/>
          <p:nvPr/>
        </p:nvSpPr>
        <p:spPr>
          <a:xfrm>
            <a:off x="9349132" y="4066779"/>
            <a:ext cx="194624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Click the words “See all” to view each section.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EF389499-92A2-4431-BB1A-037CBC84B830}"/>
              </a:ext>
            </a:extLst>
          </p:cNvPr>
          <p:cNvSpPr/>
          <p:nvPr/>
        </p:nvSpPr>
        <p:spPr>
          <a:xfrm rot="2781609">
            <a:off x="8560908" y="3784757"/>
            <a:ext cx="925102" cy="209724"/>
          </a:xfrm>
          <a:prstGeom prst="leftArrow">
            <a:avLst>
              <a:gd name="adj1" fmla="val 50000"/>
              <a:gd name="adj2" fmla="val 66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7E3C5985-BC01-4B80-82FB-6A6A70527BD6}"/>
              </a:ext>
            </a:extLst>
          </p:cNvPr>
          <p:cNvSpPr/>
          <p:nvPr/>
        </p:nvSpPr>
        <p:spPr>
          <a:xfrm rot="19338068">
            <a:off x="8782332" y="4328482"/>
            <a:ext cx="544922" cy="209724"/>
          </a:xfrm>
          <a:prstGeom prst="leftArrow">
            <a:avLst>
              <a:gd name="adj1" fmla="val 50000"/>
              <a:gd name="adj2" fmla="val 66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D432FDF8-16AD-4128-A2C4-B786082A5F2B}"/>
              </a:ext>
            </a:extLst>
          </p:cNvPr>
          <p:cNvSpPr/>
          <p:nvPr/>
        </p:nvSpPr>
        <p:spPr>
          <a:xfrm rot="17488851">
            <a:off x="8284911" y="4956986"/>
            <a:ext cx="1608477" cy="209724"/>
          </a:xfrm>
          <a:prstGeom prst="leftArrow">
            <a:avLst>
              <a:gd name="adj1" fmla="val 50000"/>
              <a:gd name="adj2" fmla="val 66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442F8-85EA-418F-AF5F-ACE831CA1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37190"/>
            <a:ext cx="10972800" cy="4389120"/>
          </a:xfrm>
        </p:spPr>
        <p:txBody>
          <a:bodyPr/>
          <a:lstStyle/>
          <a:p>
            <a:r>
              <a:rPr lang="en-US" sz="2400" dirty="0"/>
              <a:t>If you scroll down, Destiny provides a list of all the materials you can find in the library for cars. There are 61 items.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5594EA-0EDA-475D-809D-1195DF02D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87" y="1828799"/>
            <a:ext cx="8429978" cy="47649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690D4E-2878-4F17-A4C2-6888B17B7097}"/>
              </a:ext>
            </a:extLst>
          </p:cNvPr>
          <p:cNvSpPr txBox="1"/>
          <p:nvPr/>
        </p:nvSpPr>
        <p:spPr>
          <a:xfrm>
            <a:off x="8489659" y="4211273"/>
            <a:ext cx="317663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Books are marked “IN” if they are available or “OUT” if someone has already borrowed it.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5720A-B3EB-4C2E-84AD-83546441071F}"/>
              </a:ext>
            </a:extLst>
          </p:cNvPr>
          <p:cNvSpPr txBox="1"/>
          <p:nvPr/>
        </p:nvSpPr>
        <p:spPr>
          <a:xfrm>
            <a:off x="341211" y="5326310"/>
            <a:ext cx="30116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narrow your results by using any of the filters.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F5A28A-AA78-4887-8E5C-8449DDD42CE3}"/>
              </a:ext>
            </a:extLst>
          </p:cNvPr>
          <p:cNvSpPr/>
          <p:nvPr/>
        </p:nvSpPr>
        <p:spPr>
          <a:xfrm>
            <a:off x="4850235" y="3543669"/>
            <a:ext cx="1416341" cy="2097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AA4E70-82F2-4C82-9281-C96DE7E9BF03}"/>
              </a:ext>
            </a:extLst>
          </p:cNvPr>
          <p:cNvSpPr/>
          <p:nvPr/>
        </p:nvSpPr>
        <p:spPr>
          <a:xfrm>
            <a:off x="4077050" y="5411602"/>
            <a:ext cx="619387" cy="3103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D2F19BD6-2899-41D9-B3B9-032607E58961}"/>
              </a:ext>
            </a:extLst>
          </p:cNvPr>
          <p:cNvSpPr/>
          <p:nvPr/>
        </p:nvSpPr>
        <p:spPr>
          <a:xfrm>
            <a:off x="2449747" y="2785846"/>
            <a:ext cx="528126" cy="2583110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3E03C8AF-A1A9-412D-94D3-0C08B0D19DE8}"/>
              </a:ext>
            </a:extLst>
          </p:cNvPr>
          <p:cNvSpPr/>
          <p:nvPr/>
        </p:nvSpPr>
        <p:spPr>
          <a:xfrm>
            <a:off x="4850236" y="4366468"/>
            <a:ext cx="3639424" cy="209724"/>
          </a:xfrm>
          <a:prstGeom prst="leftArrow">
            <a:avLst>
              <a:gd name="adj1" fmla="val 50000"/>
              <a:gd name="adj2" fmla="val 66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AB729012-F2FF-4754-9CBB-48227EC76D0C}"/>
              </a:ext>
            </a:extLst>
          </p:cNvPr>
          <p:cNvSpPr/>
          <p:nvPr/>
        </p:nvSpPr>
        <p:spPr>
          <a:xfrm rot="21023399">
            <a:off x="4814529" y="5080115"/>
            <a:ext cx="3750736" cy="209724"/>
          </a:xfrm>
          <a:prstGeom prst="leftArrow">
            <a:avLst>
              <a:gd name="adj1" fmla="val 50000"/>
              <a:gd name="adj2" fmla="val 66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A10A3B77-9A7C-4F8D-9654-9C5A89B5AA20}"/>
              </a:ext>
            </a:extLst>
          </p:cNvPr>
          <p:cNvSpPr/>
          <p:nvPr/>
        </p:nvSpPr>
        <p:spPr>
          <a:xfrm rot="8722544">
            <a:off x="970151" y="4813787"/>
            <a:ext cx="1414437" cy="209724"/>
          </a:xfrm>
          <a:prstGeom prst="leftArrow">
            <a:avLst>
              <a:gd name="adj1" fmla="val 50000"/>
              <a:gd name="adj2" fmla="val 66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848DF3-25FE-4DE0-A6A7-59D6537C7299}"/>
              </a:ext>
            </a:extLst>
          </p:cNvPr>
          <p:cNvSpPr/>
          <p:nvPr/>
        </p:nvSpPr>
        <p:spPr>
          <a:xfrm>
            <a:off x="4133847" y="4242040"/>
            <a:ext cx="620785" cy="3103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9CEAA8-6D1D-4E2A-A28E-139EF0162B56}"/>
              </a:ext>
            </a:extLst>
          </p:cNvPr>
          <p:cNvSpPr txBox="1"/>
          <p:nvPr/>
        </p:nvSpPr>
        <p:spPr>
          <a:xfrm>
            <a:off x="8149985" y="3050450"/>
            <a:ext cx="251669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The call number tells you where to look on the shelf for the book.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3C9C4646-1D06-4E60-A742-FC5388F6FE5E}"/>
              </a:ext>
            </a:extLst>
          </p:cNvPr>
          <p:cNvSpPr/>
          <p:nvPr/>
        </p:nvSpPr>
        <p:spPr>
          <a:xfrm>
            <a:off x="6338603" y="3543669"/>
            <a:ext cx="1811382" cy="209724"/>
          </a:xfrm>
          <a:prstGeom prst="leftArrow">
            <a:avLst>
              <a:gd name="adj1" fmla="val 50000"/>
              <a:gd name="adj2" fmla="val 66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Subject Search?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subject search looks for the word you type in one place on the book’s record that tells what the book is about.</a:t>
            </a:r>
          </a:p>
          <a:p>
            <a:r>
              <a:rPr lang="en-US" dirty="0"/>
              <a:t>Use a subject search when you know the topic you want to find.</a:t>
            </a:r>
          </a:p>
          <a:p>
            <a:r>
              <a:rPr lang="en-US" dirty="0"/>
              <a:t>When you do a subject search, you will get results that closely match your topic. </a:t>
            </a:r>
          </a:p>
        </p:txBody>
      </p:sp>
      <p:pic>
        <p:nvPicPr>
          <p:cNvPr id="2050" name="Picture 2" descr="Image result for subject">
            <a:extLst>
              <a:ext uri="{FF2B5EF4-FFF2-40B4-BE49-F238E27FC236}">
                <a16:creationId xmlns:a16="http://schemas.microsoft.com/office/drawing/2014/main" id="{48A2C0B5-BE14-4E8B-A9D6-A2B6E4FC7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161" y="840410"/>
            <a:ext cx="1006678" cy="100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5084</TotalTime>
  <Words>572</Words>
  <Application>Microsoft Office PowerPoint</Application>
  <PresentationFormat>Widescreen</PresentationFormat>
  <Paragraphs>63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Century Gothic</vt:lpstr>
      <vt:lpstr>Palatino Linotype</vt:lpstr>
      <vt:lpstr>Wingdings 2</vt:lpstr>
      <vt:lpstr>Presentation on brainstorming</vt:lpstr>
      <vt:lpstr>How Do I Search For a Book in Destiny? For Elementary Students </vt:lpstr>
      <vt:lpstr>Getting to Destiny</vt:lpstr>
      <vt:lpstr>PowerPoint Presentation</vt:lpstr>
      <vt:lpstr>What is a Keyword Search?</vt:lpstr>
      <vt:lpstr>Doing a Keyword Search in Destiny</vt:lpstr>
      <vt:lpstr>PowerPoint Presentation</vt:lpstr>
      <vt:lpstr>PowerPoint Presentation</vt:lpstr>
      <vt:lpstr>PowerPoint Presentation</vt:lpstr>
      <vt:lpstr>What is a Subject Search?</vt:lpstr>
      <vt:lpstr>Doing a Subject Search in Destiny</vt:lpstr>
      <vt:lpstr>PowerPoint Presentation</vt:lpstr>
      <vt:lpstr>PowerPoint Presentation</vt:lpstr>
      <vt:lpstr>Subject Search Tips </vt:lpstr>
      <vt:lpstr>Enjoy Searching!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 Search For a Book in Destiny?</dc:title>
  <dc:creator>Julie Papperman</dc:creator>
  <cp:lastModifiedBy>Julie Papperman</cp:lastModifiedBy>
  <cp:revision>70</cp:revision>
  <dcterms:created xsi:type="dcterms:W3CDTF">2018-06-10T04:14:30Z</dcterms:created>
  <dcterms:modified xsi:type="dcterms:W3CDTF">2019-07-27T21:37:08Z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